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5" r:id="rId10"/>
    <p:sldId id="262" r:id="rId11"/>
    <p:sldId id="272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75" autoAdjust="0"/>
    <p:restoredTop sz="94660"/>
  </p:normalViewPr>
  <p:slideViewPr>
    <p:cSldViewPr>
      <p:cViewPr varScale="1">
        <p:scale>
          <a:sx n="65" d="100"/>
          <a:sy n="65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Loop, </a:t>
            </a:r>
            <a:r>
              <a:rPr lang="en-US" dirty="0" err="1" smtClean="0">
                <a:solidFill>
                  <a:srgbClr val="00B050"/>
                </a:solidFill>
              </a:rPr>
              <a:t>FileGeneration</a:t>
            </a:r>
            <a:r>
              <a:rPr lang="en-US" dirty="0" smtClean="0">
                <a:solidFill>
                  <a:srgbClr val="00B050"/>
                </a:solidFill>
              </a:rPr>
              <a:t> methods and DIRECTORIES via ORACLE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906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>
                <a:solidFill>
                  <a:srgbClr val="00B050"/>
                </a:solidFill>
              </a:rPr>
              <a:t>Simple UTL_FILE Script to create &amp; write in a </a:t>
            </a:r>
            <a:r>
              <a:rPr lang="en-US" sz="3500" dirty="0" smtClean="0">
                <a:solidFill>
                  <a:srgbClr val="00B050"/>
                </a:solidFill>
              </a:rPr>
              <a:t>file</a:t>
            </a:r>
            <a:endParaRPr lang="ru-RU" sz="35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6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US" sz="2600" dirty="0" smtClean="0">
                <a:solidFill>
                  <a:srgbClr val="00B050"/>
                </a:solidFill>
              </a:rPr>
              <a:t>Declare</a:t>
            </a:r>
            <a:r>
              <a:rPr lang="en-US" sz="2600" dirty="0">
                <a:solidFill>
                  <a:srgbClr val="00B050"/>
                </a:solidFill>
              </a:rPr>
              <a:t/>
            </a:r>
            <a:br>
              <a:rPr lang="en-US" sz="2600" dirty="0">
                <a:solidFill>
                  <a:srgbClr val="00B050"/>
                </a:solidFill>
              </a:rPr>
            </a:br>
            <a:r>
              <a:rPr lang="en-US" sz="2600" dirty="0" smtClean="0">
                <a:solidFill>
                  <a:srgbClr val="00B050"/>
                </a:solidFill>
              </a:rPr>
              <a:t>	file1 </a:t>
            </a:r>
            <a:r>
              <a:rPr lang="en-US" sz="2600" dirty="0" err="1">
                <a:solidFill>
                  <a:srgbClr val="00B050"/>
                </a:solidFill>
              </a:rPr>
              <a:t>utl_file.file_type</a:t>
            </a:r>
            <a:r>
              <a:rPr lang="en-US" sz="2600" dirty="0" smtClean="0">
                <a:solidFill>
                  <a:srgbClr val="00B050"/>
                </a:solidFill>
              </a:rPr>
              <a:t>;</a:t>
            </a:r>
            <a:r>
              <a:rPr lang="en-US" sz="2600" dirty="0">
                <a:solidFill>
                  <a:srgbClr val="00B050"/>
                </a:solidFill>
              </a:rPr>
              <a:t/>
            </a:r>
            <a:br>
              <a:rPr lang="en-US" sz="2600" dirty="0">
                <a:solidFill>
                  <a:srgbClr val="00B050"/>
                </a:solidFill>
              </a:rPr>
            </a:br>
            <a:r>
              <a:rPr lang="en-US" sz="2600" dirty="0" smtClean="0">
                <a:solidFill>
                  <a:srgbClr val="00B050"/>
                </a:solidFill>
              </a:rPr>
              <a:t>Begin</a:t>
            </a:r>
          </a:p>
          <a:p>
            <a:pPr marL="400050" lvl="1" indent="0">
              <a:buNone/>
            </a:pPr>
            <a:r>
              <a:rPr lang="en-US" sz="2600" dirty="0">
                <a:solidFill>
                  <a:srgbClr val="00B050"/>
                </a:solidFill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</a:rPr>
              <a:t>file1</a:t>
            </a:r>
            <a:r>
              <a:rPr lang="en-US" sz="2000" dirty="0">
                <a:solidFill>
                  <a:srgbClr val="00B050"/>
                </a:solidFill>
              </a:rPr>
              <a:t>:=</a:t>
            </a:r>
            <a:r>
              <a:rPr lang="en-US" sz="2000" dirty="0" err="1">
                <a:solidFill>
                  <a:srgbClr val="00B050"/>
                </a:solidFill>
              </a:rPr>
              <a:t>utl_file.fopen</a:t>
            </a:r>
            <a:r>
              <a:rPr lang="en-US" sz="2000" dirty="0">
                <a:solidFill>
                  <a:srgbClr val="00B050"/>
                </a:solidFill>
              </a:rPr>
              <a:t>('UTL_DIR</a:t>
            </a:r>
            <a:r>
              <a:rPr lang="en-US" sz="2000" dirty="0" smtClean="0">
                <a:solidFill>
                  <a:srgbClr val="00B050"/>
                </a:solidFill>
              </a:rPr>
              <a:t>',   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		‘FIO_FILE_’||</a:t>
            </a:r>
            <a:r>
              <a:rPr lang="en-US" sz="2000" dirty="0" err="1" smtClean="0">
                <a:solidFill>
                  <a:srgbClr val="00B050"/>
                </a:solidFill>
              </a:rPr>
              <a:t>to_char</a:t>
            </a:r>
            <a:r>
              <a:rPr lang="en-US" sz="2000" b="1" dirty="0" smtClean="0">
                <a:solidFill>
                  <a:srgbClr val="00B05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sysdate</a:t>
            </a:r>
            <a:r>
              <a:rPr lang="en-US" sz="2000" dirty="0" smtClean="0">
                <a:solidFill>
                  <a:srgbClr val="00B050"/>
                </a:solidFill>
              </a:rPr>
              <a:t>, ‘</a:t>
            </a:r>
            <a:r>
              <a:rPr lang="en-US" sz="2000" dirty="0" err="1" smtClean="0">
                <a:solidFill>
                  <a:srgbClr val="00B050"/>
                </a:solidFill>
              </a:rPr>
              <a:t>dd.mm.rrrr</a:t>
            </a:r>
            <a:r>
              <a:rPr lang="en-US" sz="2000" dirty="0" smtClean="0">
                <a:solidFill>
                  <a:srgbClr val="00B050"/>
                </a:solidFill>
              </a:rPr>
              <a:t>’</a:t>
            </a:r>
            <a:r>
              <a:rPr lang="en-US" sz="2000" b="1" dirty="0" smtClean="0">
                <a:solidFill>
                  <a:srgbClr val="00B050"/>
                </a:solidFill>
              </a:rPr>
              <a:t>) </a:t>
            </a:r>
            <a:r>
              <a:rPr lang="en-US" sz="2000" dirty="0" smtClean="0">
                <a:solidFill>
                  <a:srgbClr val="00B050"/>
                </a:solidFill>
              </a:rPr>
              <a:t>|| ‘.txt',  'w');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400" b="1" dirty="0" smtClean="0">
                <a:solidFill>
                  <a:srgbClr val="00B050"/>
                </a:solidFill>
              </a:rPr>
              <a:t>	FOR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rec </a:t>
            </a:r>
            <a:r>
              <a:rPr lang="en-US" sz="2400" b="1" dirty="0">
                <a:solidFill>
                  <a:srgbClr val="00B050"/>
                </a:solidFill>
              </a:rPr>
              <a:t>IN 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	(SELECT 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 			</a:t>
            </a:r>
            <a:r>
              <a:rPr lang="en-US" sz="2400" dirty="0" err="1">
                <a:solidFill>
                  <a:srgbClr val="00B050"/>
                </a:solidFill>
              </a:rPr>
              <a:t>t.FIO</a:t>
            </a:r>
            <a:endParaRPr lang="en-US" sz="2400" dirty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	FROM Table1 t ) 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b="1" dirty="0">
                <a:solidFill>
                  <a:srgbClr val="00B050"/>
                </a:solidFill>
              </a:rPr>
              <a:t>LOOP </a:t>
            </a:r>
            <a:r>
              <a:rPr lang="en-US" sz="2600" dirty="0">
                <a:solidFill>
                  <a:srgbClr val="00B050"/>
                </a:solidFill>
              </a:rPr>
              <a:t/>
            </a:r>
            <a:br>
              <a:rPr lang="en-US" sz="2600" dirty="0">
                <a:solidFill>
                  <a:srgbClr val="00B050"/>
                </a:solidFill>
              </a:rPr>
            </a:br>
            <a:r>
              <a:rPr lang="en-US" sz="2600" dirty="0" smtClean="0">
                <a:solidFill>
                  <a:srgbClr val="00B050"/>
                </a:solidFill>
              </a:rPr>
              <a:t>		</a:t>
            </a:r>
            <a:r>
              <a:rPr lang="en-US" sz="2600" dirty="0" err="1" smtClean="0">
                <a:solidFill>
                  <a:srgbClr val="00B050"/>
                </a:solidFill>
              </a:rPr>
              <a:t>utl_file.put_line</a:t>
            </a:r>
            <a:r>
              <a:rPr lang="en-US" sz="2600" dirty="0" smtClean="0">
                <a:solidFill>
                  <a:srgbClr val="00B050"/>
                </a:solidFill>
              </a:rPr>
              <a:t>(</a:t>
            </a:r>
            <a:r>
              <a:rPr lang="en-US" sz="2600" b="1" dirty="0" smtClean="0">
                <a:solidFill>
                  <a:srgbClr val="00B050"/>
                </a:solidFill>
              </a:rPr>
              <a:t>file1</a:t>
            </a:r>
            <a:r>
              <a:rPr lang="en-US" sz="2600" dirty="0" smtClean="0">
                <a:solidFill>
                  <a:srgbClr val="00B050"/>
                </a:solidFill>
              </a:rPr>
              <a:t>,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‘</a:t>
            </a:r>
            <a:r>
              <a:rPr lang="kk-KZ" sz="2000" b="1" dirty="0" smtClean="0">
                <a:solidFill>
                  <a:srgbClr val="00B050"/>
                </a:solidFill>
              </a:rPr>
              <a:t>Аты-жоні</a:t>
            </a:r>
            <a:r>
              <a:rPr lang="en-US" sz="2000" b="1" dirty="0" smtClean="0">
                <a:solidFill>
                  <a:srgbClr val="00B050"/>
                </a:solidFill>
              </a:rPr>
              <a:t>   -  ’ || </a:t>
            </a:r>
            <a:r>
              <a:rPr lang="en-US" sz="2000" b="1" dirty="0" err="1" smtClean="0">
                <a:solidFill>
                  <a:srgbClr val="00B050"/>
                </a:solidFill>
              </a:rPr>
              <a:t>rec.FIO</a:t>
            </a:r>
            <a:r>
              <a:rPr lang="en-US" sz="2600" dirty="0" smtClean="0">
                <a:solidFill>
                  <a:srgbClr val="00B050"/>
                </a:solidFill>
              </a:rPr>
              <a:t>);</a:t>
            </a:r>
            <a:r>
              <a:rPr lang="en-US" sz="2600" dirty="0">
                <a:solidFill>
                  <a:srgbClr val="00B050"/>
                </a:solidFill>
              </a:rPr>
              <a:t/>
            </a:r>
            <a:br>
              <a:rPr lang="en-US" sz="2600" dirty="0">
                <a:solidFill>
                  <a:srgbClr val="00B050"/>
                </a:solidFill>
              </a:rPr>
            </a:br>
            <a:r>
              <a:rPr lang="en-US" sz="2600" dirty="0" smtClean="0">
                <a:solidFill>
                  <a:srgbClr val="00B050"/>
                </a:solidFill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</a:rPr>
              <a:t>END </a:t>
            </a:r>
            <a:r>
              <a:rPr lang="en-US" sz="2000" b="1" dirty="0">
                <a:solidFill>
                  <a:srgbClr val="00B050"/>
                </a:solidFill>
              </a:rPr>
              <a:t>LOOP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err="1">
                <a:solidFill>
                  <a:srgbClr val="00B050"/>
                </a:solidFill>
              </a:rPr>
              <a:t>utl_file.fclose</a:t>
            </a:r>
            <a:r>
              <a:rPr lang="en-US" sz="2000" dirty="0">
                <a:solidFill>
                  <a:srgbClr val="00B050"/>
                </a:solidFill>
              </a:rPr>
              <a:t>(file1</a:t>
            </a:r>
            <a:r>
              <a:rPr lang="en-US" sz="2000" dirty="0" smtClean="0">
                <a:solidFill>
                  <a:srgbClr val="00B050"/>
                </a:solidFill>
              </a:rPr>
              <a:t>);</a:t>
            </a:r>
            <a:r>
              <a:rPr lang="en-US" sz="2600" dirty="0">
                <a:solidFill>
                  <a:srgbClr val="00B050"/>
                </a:solidFill>
              </a:rPr>
              <a:t/>
            </a:r>
            <a:br>
              <a:rPr lang="en-US" sz="2600" dirty="0">
                <a:solidFill>
                  <a:srgbClr val="00B050"/>
                </a:solidFill>
              </a:rPr>
            </a:br>
            <a:r>
              <a:rPr lang="en-US" sz="2600" dirty="0" smtClean="0">
                <a:solidFill>
                  <a:srgbClr val="00B050"/>
                </a:solidFill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2653537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4334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create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or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replace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procedure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testProc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is</a:t>
            </a:r>
            <a:endParaRPr lang="en-US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BEGIN</a:t>
            </a:r>
            <a:endParaRPr lang="en-US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FOR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stud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IN</a:t>
            </a:r>
            <a:endParaRPr lang="en-US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(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SELECT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z.NAME, </a:t>
            </a:r>
            <a:endParaRPr lang="en-US" dirty="0" smtClean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	</a:t>
            </a:r>
            <a:r>
              <a:rPr lang="en-US" dirty="0" smtClean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	 </a:t>
            </a:r>
            <a:r>
              <a:rPr lang="en-US" dirty="0" err="1" smtClean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z.SURNAME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endParaRPr lang="en-US" dirty="0" smtClean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	</a:t>
            </a:r>
            <a:r>
              <a:rPr lang="en-US" dirty="0" smtClean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	 </a:t>
            </a:r>
            <a:r>
              <a:rPr lang="en-US" dirty="0" err="1" smtClean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z.BIRTHDATE</a:t>
            </a:r>
            <a:endParaRPr lang="en-US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FROM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EMPLOYEE z)</a:t>
            </a:r>
          </a:p>
          <a:p>
            <a:pPr marL="0" indent="0">
              <a:buNone/>
            </a:pP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LOOP</a:t>
            </a:r>
            <a:endParaRPr lang="en-US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 </a:t>
            </a:r>
            <a:r>
              <a:rPr lang="en-US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DBMS_OUTPUT.put_line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'Name =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	'</a:t>
            </a:r>
            <a:r>
              <a:rPr lang="en-US" dirty="0" smtClean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||stud.NAME||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', FAMILIYA = 	'</a:t>
            </a:r>
            <a:r>
              <a:rPr lang="en-US" dirty="0" smtClean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||</a:t>
            </a:r>
            <a:r>
              <a:rPr lang="en-US" dirty="0" err="1" smtClean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stud.SURNAME</a:t>
            </a:r>
            <a:r>
              <a:rPr lang="en-US" dirty="0" smtClean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en-US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END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LOOP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END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testProc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596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Создание объекта </a:t>
            </a:r>
            <a:r>
              <a:rPr lang="en-US" dirty="0">
                <a:solidFill>
                  <a:srgbClr val="00B050"/>
                </a:solidFill>
              </a:rPr>
              <a:t>Directory: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solidFill>
                  <a:srgbClr val="00B050"/>
                </a:solidFill>
              </a:rPr>
              <a:t>CREATE </a:t>
            </a:r>
            <a:r>
              <a:rPr lang="en-US" sz="3000" dirty="0" smtClean="0">
                <a:solidFill>
                  <a:srgbClr val="00B050"/>
                </a:solidFill>
              </a:rPr>
              <a:t>[OR REPLACE] DIRECTORY </a:t>
            </a:r>
            <a:r>
              <a:rPr lang="en-US" sz="3000" dirty="0" err="1">
                <a:solidFill>
                  <a:srgbClr val="00B050"/>
                </a:solidFill>
              </a:rPr>
              <a:t>dir_name</a:t>
            </a:r>
            <a:r>
              <a:rPr lang="en-US" sz="3000" dirty="0">
                <a:solidFill>
                  <a:srgbClr val="00B050"/>
                </a:solidFill>
              </a:rPr>
              <a:t> AS </a:t>
            </a:r>
            <a:r>
              <a:rPr lang="en-US" sz="2800" dirty="0">
                <a:solidFill>
                  <a:srgbClr val="00B050"/>
                </a:solidFill>
              </a:rPr>
              <a:t>'path</a:t>
            </a:r>
            <a:r>
              <a:rPr lang="en-US" sz="2800" dirty="0" smtClean="0">
                <a:solidFill>
                  <a:srgbClr val="00B050"/>
                </a:solidFill>
              </a:rPr>
              <a:t>';</a:t>
            </a:r>
          </a:p>
          <a:p>
            <a:pPr marL="0" indent="0">
              <a:buNone/>
            </a:pPr>
            <a:endParaRPr lang="en-US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000" i="1" dirty="0" smtClean="0">
                <a:solidFill>
                  <a:srgbClr val="00B050"/>
                </a:solidFill>
              </a:rPr>
              <a:t>Where</a:t>
            </a:r>
            <a:r>
              <a:rPr lang="ru-RU" sz="3000" i="1" dirty="0" smtClean="0">
                <a:solidFill>
                  <a:srgbClr val="00B050"/>
                </a:solidFill>
              </a:rPr>
              <a:t>:</a:t>
            </a:r>
            <a:r>
              <a:rPr lang="ru-RU" sz="3000" dirty="0">
                <a:solidFill>
                  <a:srgbClr val="00B050"/>
                </a:solidFill>
              </a:rPr>
              <a:t/>
            </a:r>
            <a:br>
              <a:rPr lang="ru-RU" sz="3000" dirty="0">
                <a:solidFill>
                  <a:srgbClr val="00B050"/>
                </a:solidFill>
              </a:rPr>
            </a:br>
            <a:r>
              <a:rPr lang="en-US" sz="3000" dirty="0" smtClean="0">
                <a:solidFill>
                  <a:srgbClr val="00B050"/>
                </a:solidFill>
              </a:rPr>
              <a:t>	</a:t>
            </a:r>
            <a:r>
              <a:rPr lang="ru-RU" sz="2400" b="1" dirty="0" err="1" smtClean="0">
                <a:solidFill>
                  <a:srgbClr val="00B050"/>
                </a:solidFill>
              </a:rPr>
              <a:t>dir_name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>
                <a:solidFill>
                  <a:srgbClr val="00B050"/>
                </a:solidFill>
              </a:rPr>
              <a:t>- имя создаваемого объекта </a:t>
            </a:r>
            <a:r>
              <a:rPr lang="ru-RU" sz="2400" dirty="0" err="1">
                <a:solidFill>
                  <a:srgbClr val="00B050"/>
                </a:solidFill>
              </a:rPr>
              <a:t>Directory</a:t>
            </a:r>
            <a:r>
              <a:rPr lang="ru-RU" sz="2400" dirty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	</a:t>
            </a:r>
            <a:r>
              <a:rPr lang="ru-RU" sz="2400" b="1" dirty="0" err="1" smtClean="0">
                <a:solidFill>
                  <a:srgbClr val="00B050"/>
                </a:solidFill>
              </a:rPr>
              <a:t>path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>
                <a:solidFill>
                  <a:srgbClr val="00B050"/>
                </a:solidFill>
              </a:rPr>
              <a:t>- физический путь на файловой системе сервера БД</a:t>
            </a:r>
            <a:r>
              <a:rPr lang="ru-RU" sz="2400" dirty="0" smtClean="0">
                <a:solidFill>
                  <a:srgbClr val="00B050"/>
                </a:solidFill>
              </a:rPr>
              <a:t>;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076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>
                <a:solidFill>
                  <a:srgbClr val="FF0000"/>
                </a:solidFill>
              </a:rPr>
              <a:t>Windows: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CREATE </a:t>
            </a:r>
            <a:r>
              <a:rPr lang="en-US" sz="2000" dirty="0">
                <a:solidFill>
                  <a:srgbClr val="00B050"/>
                </a:solidFill>
              </a:rPr>
              <a:t>DIRECTORY UTL_DIR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as </a:t>
            </a:r>
            <a:r>
              <a:rPr lang="en-US" sz="2000" dirty="0" smtClean="0">
                <a:solidFill>
                  <a:srgbClr val="00B050"/>
                </a:solidFill>
              </a:rPr>
              <a:t>‘C:\oracle\UTL_FILES\myUTL1';</a:t>
            </a:r>
            <a:endParaRPr 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500" dirty="0">
                <a:solidFill>
                  <a:srgbClr val="FF0000"/>
                </a:solidFill>
              </a:rPr>
              <a:t>*NIX: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CREATE </a:t>
            </a:r>
            <a:r>
              <a:rPr lang="en-US" sz="2000" dirty="0">
                <a:solidFill>
                  <a:srgbClr val="00B050"/>
                </a:solidFill>
              </a:rPr>
              <a:t>DIRECTORY UTL_DIR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as '/</a:t>
            </a:r>
            <a:r>
              <a:rPr lang="en-US" sz="2000" dirty="0" smtClean="0">
                <a:solidFill>
                  <a:srgbClr val="00B050"/>
                </a:solidFill>
              </a:rPr>
              <a:t>u01/UTL_FILE/myUTL1';</a:t>
            </a:r>
          </a:p>
          <a:p>
            <a:pPr marL="0" indent="0">
              <a:buNone/>
            </a:pPr>
            <a:endParaRPr lang="en-US" sz="25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5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500" b="1" dirty="0" smtClean="0">
                <a:solidFill>
                  <a:srgbClr val="00B050"/>
                </a:solidFill>
              </a:rPr>
              <a:t>DELETE Directory</a:t>
            </a:r>
            <a:endParaRPr lang="en-US" sz="25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500" dirty="0" smtClean="0">
                <a:solidFill>
                  <a:srgbClr val="00B050"/>
                </a:solidFill>
              </a:rPr>
              <a:t>	DROP </a:t>
            </a:r>
            <a:r>
              <a:rPr lang="en-US" sz="2500" dirty="0">
                <a:solidFill>
                  <a:srgbClr val="00B050"/>
                </a:solidFill>
              </a:rPr>
              <a:t>DIRECTORY </a:t>
            </a:r>
            <a:r>
              <a:rPr lang="en-US" sz="2500" b="1" dirty="0" err="1" smtClean="0">
                <a:solidFill>
                  <a:srgbClr val="00B050"/>
                </a:solidFill>
              </a:rPr>
              <a:t>dir_name</a:t>
            </a:r>
            <a:r>
              <a:rPr lang="en-US" sz="2500" dirty="0" smtClean="0">
                <a:solidFill>
                  <a:srgbClr val="00B050"/>
                </a:solidFill>
              </a:rPr>
              <a:t>;</a:t>
            </a:r>
            <a:endParaRPr lang="en-US" sz="25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500" b="1" dirty="0" smtClean="0">
                <a:solidFill>
                  <a:srgbClr val="00B050"/>
                </a:solidFill>
              </a:rPr>
              <a:t>For Example</a:t>
            </a:r>
            <a:r>
              <a:rPr lang="ru-RU" sz="2500" dirty="0" smtClean="0">
                <a:solidFill>
                  <a:srgbClr val="00B050"/>
                </a:solidFill>
              </a:rPr>
              <a:t>:</a:t>
            </a:r>
            <a:endParaRPr lang="ru-RU" sz="25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500" dirty="0" smtClean="0">
                <a:solidFill>
                  <a:srgbClr val="00B050"/>
                </a:solidFill>
              </a:rPr>
              <a:t>	DROP </a:t>
            </a:r>
            <a:r>
              <a:rPr lang="en-US" sz="2500" dirty="0">
                <a:solidFill>
                  <a:srgbClr val="00B050"/>
                </a:solidFill>
              </a:rPr>
              <a:t>DIRECTORY </a:t>
            </a:r>
            <a:r>
              <a:rPr lang="en-US" sz="2800" dirty="0">
                <a:solidFill>
                  <a:srgbClr val="00B050"/>
                </a:solidFill>
              </a:rPr>
              <a:t>UTL_DIR</a:t>
            </a:r>
            <a:r>
              <a:rPr lang="en-US" sz="2500" dirty="0" smtClean="0">
                <a:solidFill>
                  <a:srgbClr val="00B050"/>
                </a:solidFill>
              </a:rPr>
              <a:t>;</a:t>
            </a:r>
            <a:endParaRPr lang="en-US" sz="25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5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500" dirty="0" smtClean="0">
                <a:solidFill>
                  <a:srgbClr val="00B050"/>
                </a:solidFill>
              </a:rPr>
              <a:t>Select * from ALL_DIRECTORIES</a:t>
            </a:r>
            <a:endParaRPr lang="ru-RU" sz="25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224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435280" cy="67413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create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400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or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400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replace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400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procedure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400" b="1" u="sng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testProc1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400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is</a:t>
            </a:r>
            <a:endParaRPr lang="en-US" sz="2400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file1 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utl_file.file_type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data </a:t>
            </a:r>
            <a:r>
              <a:rPr lang="en-US" sz="2400" dirty="0" err="1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clob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b="1" u="sng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Begin</a:t>
            </a:r>
            <a:endParaRPr lang="en-US" sz="2400" b="1" u="sng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file1:=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utl_file.fopen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DIR_NAME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test_FILE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_'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||</a:t>
            </a:r>
            <a:r>
              <a:rPr lang="en-US" sz="2400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to_char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400" dirty="0" err="1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sysdate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dd.mm.rrrr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 ||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'.xml'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'w'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utl_file.put_line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file1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'&lt;?xml version="1.0" encoding="WINDOWS-1251"?&gt;'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400" b="1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FOR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rec </a:t>
            </a:r>
            <a:r>
              <a:rPr lang="en-US" sz="2400" b="1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IN</a:t>
            </a:r>
            <a:endParaRPr lang="en-US" sz="2400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  (</a:t>
            </a:r>
            <a:r>
              <a:rPr lang="en-US" sz="2400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SELECT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z.NAME, </a:t>
            </a:r>
            <a:r>
              <a:rPr lang="en-US" sz="2400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z.SURNAME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, </a:t>
            </a:r>
            <a:r>
              <a:rPr lang="en-US" sz="2400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z.BIRTHDATE</a:t>
            </a:r>
            <a:endParaRPr lang="en-US" sz="2400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     </a:t>
            </a:r>
            <a:r>
              <a:rPr lang="en-US" sz="2400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FROM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employee z)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400" b="1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LOOP</a:t>
            </a:r>
            <a:endParaRPr lang="en-US" sz="2400" b="1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 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data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:=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    &lt;person&gt;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      &lt;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imya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&gt;'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||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rec.name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||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'&lt;/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imya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      &lt;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familiya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&gt;'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|| 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rec.surname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||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'&lt;/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familiya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&gt;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      &lt;Birthday&gt;'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|| 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rec.birthdate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||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'&lt;/Birthday&gt;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</a:rPr>
              <a:t>    &lt;/person&gt;'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  </a:t>
            </a:r>
            <a:r>
              <a:rPr lang="en-US" sz="2400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utl_file.put_line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(file1,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data</a:t>
            </a:r>
            <a:r>
              <a:rPr lang="en-US" sz="2400" dirty="0" smtClean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);</a:t>
            </a:r>
            <a:endParaRPr lang="ru-RU" sz="2400" dirty="0">
              <a:solidFill>
                <a:srgbClr val="000080"/>
              </a:solidFill>
              <a:highlight>
                <a:srgbClr val="FFFFFF"/>
              </a:highlight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400" b="1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END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400" b="1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LOOP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   </a:t>
            </a:r>
            <a:r>
              <a:rPr lang="en-US" sz="24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utl_file.fclose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(file1);</a:t>
            </a:r>
          </a:p>
          <a:p>
            <a:pPr marL="0" indent="0">
              <a:buNone/>
            </a:pPr>
            <a:r>
              <a:rPr lang="en-US" sz="2400" b="1" u="sng" dirty="0">
                <a:solidFill>
                  <a:srgbClr val="008080"/>
                </a:solidFill>
                <a:highlight>
                  <a:srgbClr val="FFFFFF"/>
                </a:highlight>
                <a:latin typeface="Courier New"/>
              </a:rPr>
              <a:t>END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 </a:t>
            </a:r>
            <a:r>
              <a:rPr lang="en-US" sz="2400" b="1" u="sng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testProc1</a:t>
            </a:r>
            <a:r>
              <a:rPr lang="en-US" sz="2400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</a:rPr>
              <a:t>;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448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966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035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9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dirty="0"/>
              <a:t>LOOP EXIT WHEN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EXIT</a:t>
            </a:r>
            <a:r>
              <a:rPr lang="ru-RU" dirty="0"/>
              <a:t> - Безусловный выход из цикла. Используется посредством применения оператора </a:t>
            </a:r>
            <a:r>
              <a:rPr lang="ru-RU" b="1" dirty="0"/>
              <a:t>IF</a:t>
            </a:r>
            <a:r>
              <a:rPr lang="ru-RU" dirty="0"/>
              <a:t>.</a:t>
            </a:r>
          </a:p>
          <a:p>
            <a:r>
              <a:rPr lang="ru-RU" b="1" dirty="0"/>
              <a:t>EXIT WHEN</a:t>
            </a:r>
            <a:r>
              <a:rPr lang="ru-RU" dirty="0"/>
              <a:t> - Выход при выполнении условия.</a:t>
            </a:r>
          </a:p>
          <a:p>
            <a:r>
              <a:rPr lang="ru-RU" b="1" dirty="0"/>
              <a:t>GOTO</a:t>
            </a:r>
            <a:r>
              <a:rPr lang="ru-RU" dirty="0"/>
              <a:t> - Выход из цикла во внешний контекст.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86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DECLARE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i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NUMBER := 0;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LOOP </a:t>
            </a:r>
            <a:r>
              <a:rPr lang="en-US" sz="2400" i="1" dirty="0" smtClean="0">
                <a:solidFill>
                  <a:srgbClr val="FF0000"/>
                </a:solidFill>
              </a:rPr>
              <a:t>-- start loop 1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	</a:t>
            </a:r>
            <a:r>
              <a:rPr lang="en-US" sz="2400" dirty="0" err="1" smtClean="0">
                <a:solidFill>
                  <a:srgbClr val="00B050"/>
                </a:solidFill>
              </a:rPr>
              <a:t>i</a:t>
            </a:r>
            <a:r>
              <a:rPr lang="en-US" sz="2400" dirty="0" smtClean="0">
                <a:solidFill>
                  <a:srgbClr val="00B050"/>
                </a:solidFill>
              </a:rPr>
              <a:t> := </a:t>
            </a:r>
            <a:r>
              <a:rPr lang="en-US" sz="2400" dirty="0" err="1" smtClean="0">
                <a:solidFill>
                  <a:srgbClr val="00B050"/>
                </a:solidFill>
              </a:rPr>
              <a:t>i</a:t>
            </a:r>
            <a:r>
              <a:rPr lang="en-US" sz="2400" dirty="0" smtClean="0">
                <a:solidFill>
                  <a:srgbClr val="00B050"/>
                </a:solidFill>
              </a:rPr>
              <a:t> + 1;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err="1">
                <a:solidFill>
                  <a:srgbClr val="00B050"/>
                </a:solidFill>
              </a:rPr>
              <a:t>DBMS_OUTPUT.put_line</a:t>
            </a: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000" dirty="0" smtClean="0">
                <a:solidFill>
                  <a:srgbClr val="00B050"/>
                </a:solidFill>
              </a:rPr>
              <a:t>‘</a:t>
            </a:r>
            <a:r>
              <a:rPr lang="kk-KZ" sz="2000" dirty="0" smtClean="0">
                <a:solidFill>
                  <a:srgbClr val="00B050"/>
                </a:solidFill>
              </a:rPr>
              <a:t>Итерация: </a:t>
            </a:r>
            <a:r>
              <a:rPr lang="en-US" sz="2000" dirty="0" smtClean="0">
                <a:solidFill>
                  <a:srgbClr val="00B050"/>
                </a:solidFill>
              </a:rPr>
              <a:t>’|| </a:t>
            </a:r>
            <a:r>
              <a:rPr lang="en-US" sz="2000" smtClean="0">
                <a:solidFill>
                  <a:srgbClr val="00B050"/>
                </a:solidFill>
              </a:rPr>
              <a:t>i</a:t>
            </a:r>
            <a:r>
              <a:rPr lang="kk-KZ" sz="200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);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IF 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 err="1">
                <a:solidFill>
                  <a:srgbClr val="00B050"/>
                </a:solidFill>
              </a:rPr>
              <a:t>i</a:t>
            </a:r>
            <a:r>
              <a:rPr lang="en-US" sz="2400" dirty="0">
                <a:solidFill>
                  <a:srgbClr val="00B050"/>
                </a:solidFill>
              </a:rPr>
              <a:t> &gt;= 100) </a:t>
            </a:r>
            <a:r>
              <a:rPr lang="en-US" sz="2400" dirty="0" smtClean="0">
                <a:solidFill>
                  <a:srgbClr val="00B050"/>
                </a:solidFill>
              </a:rPr>
              <a:t> THEN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	I </a:t>
            </a:r>
            <a:r>
              <a:rPr lang="en-US" sz="2400" dirty="0">
                <a:solidFill>
                  <a:srgbClr val="00B050"/>
                </a:solidFill>
              </a:rPr>
              <a:t>:= 0</a:t>
            </a:r>
            <a:r>
              <a:rPr lang="en-US" sz="2400" dirty="0" smtClean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	EXIT</a:t>
            </a:r>
            <a:r>
              <a:rPr lang="en-US" sz="2400" dirty="0">
                <a:solidFill>
                  <a:srgbClr val="00B050"/>
                </a:solidFill>
              </a:rPr>
              <a:t>; </a:t>
            </a:r>
            <a:r>
              <a:rPr lang="en-US" sz="2400" i="1" dirty="0">
                <a:solidFill>
                  <a:srgbClr val="FF0000"/>
                </a:solidFill>
              </a:rPr>
              <a:t>-- exit when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&gt;= </a:t>
            </a:r>
            <a:r>
              <a:rPr lang="en-US" sz="2400" i="1" dirty="0" smtClean="0">
                <a:solidFill>
                  <a:srgbClr val="FF0000"/>
                </a:solidFill>
              </a:rPr>
              <a:t>100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	END </a:t>
            </a:r>
            <a:r>
              <a:rPr lang="en-US" sz="2400" dirty="0">
                <a:solidFill>
                  <a:srgbClr val="00B050"/>
                </a:solidFill>
              </a:rPr>
              <a:t>IF;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END </a:t>
            </a:r>
            <a:r>
              <a:rPr lang="en-US" sz="2400" dirty="0">
                <a:solidFill>
                  <a:srgbClr val="00B050"/>
                </a:solidFill>
              </a:rPr>
              <a:t>LOOP; </a:t>
            </a:r>
            <a:r>
              <a:rPr lang="en-US" sz="2400" dirty="0">
                <a:solidFill>
                  <a:srgbClr val="FF0000"/>
                </a:solidFill>
              </a:rPr>
              <a:t>-- end loop 1 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LOOP </a:t>
            </a:r>
            <a:r>
              <a:rPr lang="en-US" sz="2400" i="1" dirty="0">
                <a:solidFill>
                  <a:srgbClr val="FF0000"/>
                </a:solidFill>
              </a:rPr>
              <a:t>-- start loop 2 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i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:= </a:t>
            </a:r>
            <a:r>
              <a:rPr lang="en-US" sz="2400" dirty="0" err="1">
                <a:solidFill>
                  <a:srgbClr val="00B050"/>
                </a:solidFill>
              </a:rPr>
              <a:t>i</a:t>
            </a:r>
            <a:r>
              <a:rPr lang="en-US" sz="2400" dirty="0">
                <a:solidFill>
                  <a:srgbClr val="00B050"/>
                </a:solidFill>
              </a:rPr>
              <a:t> + 1;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EXIT </a:t>
            </a:r>
            <a:r>
              <a:rPr lang="en-US" sz="2400" dirty="0">
                <a:solidFill>
                  <a:srgbClr val="00B050"/>
                </a:solidFill>
              </a:rPr>
              <a:t>WHEN (</a:t>
            </a:r>
            <a:r>
              <a:rPr lang="en-US" sz="2400" dirty="0" err="1">
                <a:solidFill>
                  <a:srgbClr val="00B050"/>
                </a:solidFill>
              </a:rPr>
              <a:t>i</a:t>
            </a:r>
            <a:r>
              <a:rPr lang="en-US" sz="2400" dirty="0">
                <a:solidFill>
                  <a:srgbClr val="00B050"/>
                </a:solidFill>
              </a:rPr>
              <a:t> &gt;= 100); </a:t>
            </a:r>
            <a:r>
              <a:rPr lang="en-US" sz="2400" i="1" dirty="0" smtClean="0">
                <a:solidFill>
                  <a:srgbClr val="FF0000"/>
                </a:solidFill>
              </a:rPr>
              <a:t>-- exit when </a:t>
            </a:r>
            <a:r>
              <a:rPr lang="en-US" sz="2400" i="1" dirty="0" err="1" smtClean="0">
                <a:solidFill>
                  <a:srgbClr val="FF0000"/>
                </a:solidFill>
              </a:rPr>
              <a:t>i</a:t>
            </a:r>
            <a:r>
              <a:rPr lang="en-US" sz="2400" i="1" dirty="0" smtClean="0">
                <a:solidFill>
                  <a:srgbClr val="FF0000"/>
                </a:solidFill>
              </a:rPr>
              <a:t> &gt;= 100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END LOOP; -- end loop 2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END</a:t>
            </a:r>
            <a:r>
              <a:rPr lang="en-US" sz="2400" dirty="0">
                <a:solidFill>
                  <a:srgbClr val="00B050"/>
                </a:solidFill>
              </a:rPr>
              <a:t>;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9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DECLARE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	K </a:t>
            </a:r>
            <a:r>
              <a:rPr lang="en-US" dirty="0">
                <a:solidFill>
                  <a:srgbClr val="00B050"/>
                </a:solidFill>
              </a:rPr>
              <a:t>NUMBER := 0;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WHILE </a:t>
            </a:r>
            <a:r>
              <a:rPr lang="en-US" dirty="0">
                <a:solidFill>
                  <a:srgbClr val="00B050"/>
                </a:solidFill>
              </a:rPr>
              <a:t>(k &lt; 10) </a:t>
            </a:r>
            <a:r>
              <a:rPr lang="en-US" dirty="0" smtClean="0">
                <a:solidFill>
                  <a:srgbClr val="00B050"/>
                </a:solidFill>
              </a:rPr>
              <a:t>LOOP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	k := k + 1;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/*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Listing of loops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*/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end LOOP;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</a:t>
            </a:r>
            <a:r>
              <a:rPr lang="en-US" dirty="0">
                <a:solidFill>
                  <a:srgbClr val="00B050"/>
                </a:solidFill>
              </a:rPr>
              <a:t>;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FOR </a:t>
            </a:r>
            <a:r>
              <a:rPr lang="en-US" dirty="0" err="1">
                <a:solidFill>
                  <a:srgbClr val="00B050"/>
                </a:solidFill>
              </a:rPr>
              <a:t>i</a:t>
            </a:r>
            <a:r>
              <a:rPr lang="en-US" dirty="0">
                <a:solidFill>
                  <a:srgbClr val="00B050"/>
                </a:solidFill>
              </a:rPr>
              <a:t> IN 1..100 LOOP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FOR rec IN 1..100 </a:t>
            </a:r>
            <a:r>
              <a:rPr lang="en-US" dirty="0" smtClean="0">
                <a:solidFill>
                  <a:srgbClr val="00B050"/>
                </a:solidFill>
              </a:rPr>
              <a:t>LOOP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DBMS_OUTPUT.put_line</a:t>
            </a:r>
            <a:r>
              <a:rPr lang="en-US" sz="2600" dirty="0">
                <a:solidFill>
                  <a:srgbClr val="00B050"/>
                </a:solidFill>
              </a:rPr>
              <a:t>(</a:t>
            </a:r>
            <a:r>
              <a:rPr lang="en-US" sz="2400" dirty="0" smtClean="0">
                <a:solidFill>
                  <a:srgbClr val="00B050"/>
                </a:solidFill>
              </a:rPr>
              <a:t>TO_CHAR(rec)</a:t>
            </a:r>
            <a:r>
              <a:rPr lang="en-US" sz="2600" dirty="0" smtClean="0">
                <a:solidFill>
                  <a:srgbClr val="00B050"/>
                </a:solidFill>
              </a:rPr>
              <a:t>); </a:t>
            </a:r>
            <a:endParaRPr lang="en-US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	</a:t>
            </a:r>
            <a:r>
              <a:rPr lang="en-US" dirty="0">
                <a:solidFill>
                  <a:srgbClr val="FF0000"/>
                </a:solidFill>
              </a:rPr>
              <a:t>/*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Listing of loops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smtClean="0">
                <a:solidFill>
                  <a:srgbClr val="FF0000"/>
                </a:solidFill>
              </a:rPr>
              <a:t>*/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END LOOP; 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END;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30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FOR variable IN SELECT </a:t>
            </a:r>
            <a:r>
              <a:rPr lang="en-US" dirty="0" err="1" smtClean="0">
                <a:solidFill>
                  <a:srgbClr val="00B050"/>
                </a:solidFill>
              </a:rPr>
              <a:t>statments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</a:rPr>
              <a:t>  </a:t>
            </a:r>
            <a:r>
              <a:rPr lang="en-US" sz="2200" b="1" dirty="0" smtClean="0">
                <a:solidFill>
                  <a:srgbClr val="00B050"/>
                </a:solidFill>
              </a:rPr>
              <a:t>BEGIN</a:t>
            </a:r>
            <a:endParaRPr lang="en-US" sz="2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</a:rPr>
              <a:t>  </a:t>
            </a:r>
            <a:r>
              <a:rPr lang="en-US" sz="2200" b="1" dirty="0">
                <a:solidFill>
                  <a:srgbClr val="00B050"/>
                </a:solidFill>
              </a:rPr>
              <a:t>FOR</a:t>
            </a:r>
            <a:r>
              <a:rPr lang="en-US" sz="2200" dirty="0">
                <a:solidFill>
                  <a:srgbClr val="00B050"/>
                </a:solidFill>
              </a:rPr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stud </a:t>
            </a:r>
            <a:r>
              <a:rPr lang="en-US" sz="2200" b="1" dirty="0" smtClean="0">
                <a:solidFill>
                  <a:srgbClr val="00B050"/>
                </a:solidFill>
              </a:rPr>
              <a:t>IN</a:t>
            </a:r>
            <a:endParaRPr lang="en-US" sz="2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</a:rPr>
              <a:t>  </a:t>
            </a:r>
            <a:r>
              <a:rPr lang="en-US" sz="2200" dirty="0" smtClean="0">
                <a:solidFill>
                  <a:srgbClr val="00B050"/>
                </a:solidFill>
              </a:rPr>
              <a:t>(</a:t>
            </a:r>
            <a:r>
              <a:rPr lang="en-US" sz="2200" dirty="0" smtClean="0">
                <a:solidFill>
                  <a:srgbClr val="FF0000"/>
                </a:solidFill>
              </a:rPr>
              <a:t>SELECT</a:t>
            </a: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200" dirty="0" err="1" smtClean="0">
                <a:solidFill>
                  <a:srgbClr val="00B050"/>
                </a:solidFill>
              </a:rPr>
              <a:t>z.last_name</a:t>
            </a:r>
            <a:r>
              <a:rPr lang="en-US" sz="2200" dirty="0" smtClean="0">
                <a:solidFill>
                  <a:srgbClr val="00B050"/>
                </a:solidFill>
              </a:rPr>
              <a:t> ,   </a:t>
            </a:r>
            <a:r>
              <a:rPr lang="en-US" sz="2200" dirty="0" err="1" smtClean="0">
                <a:solidFill>
                  <a:srgbClr val="00B050"/>
                </a:solidFill>
              </a:rPr>
              <a:t>z.first_name</a:t>
            </a:r>
            <a:r>
              <a:rPr lang="en-US" sz="2200" dirty="0" smtClean="0">
                <a:solidFill>
                  <a:srgbClr val="00B050"/>
                </a:solidFill>
              </a:rPr>
              <a:t> </a:t>
            </a:r>
            <a:endParaRPr lang="en-US" sz="2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</a:rPr>
              <a:t>   </a:t>
            </a:r>
            <a:r>
              <a:rPr lang="en-US" sz="2200" dirty="0" smtClean="0">
                <a:solidFill>
                  <a:srgbClr val="00B050"/>
                </a:solidFill>
              </a:rPr>
              <a:t>  </a:t>
            </a:r>
            <a:r>
              <a:rPr lang="en-US" sz="2200" dirty="0" smtClean="0">
                <a:solidFill>
                  <a:srgbClr val="FF0000"/>
                </a:solidFill>
              </a:rPr>
              <a:t>FROM</a:t>
            </a:r>
            <a:r>
              <a:rPr lang="en-US" sz="2200" dirty="0" smtClean="0">
                <a:solidFill>
                  <a:srgbClr val="00B050"/>
                </a:solidFill>
              </a:rPr>
              <a:t> employees   z</a:t>
            </a:r>
            <a:endParaRPr lang="en-US" sz="2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</a:rPr>
              <a:t>  </a:t>
            </a:r>
            <a:r>
              <a:rPr lang="en-US" sz="2200" dirty="0" smtClean="0">
                <a:solidFill>
                  <a:srgbClr val="00B050"/>
                </a:solidFill>
              </a:rPr>
              <a:t> </a:t>
            </a:r>
            <a:r>
              <a:rPr lang="en-US" sz="2200" dirty="0" smtClean="0">
                <a:solidFill>
                  <a:srgbClr val="FF0000"/>
                </a:solidFill>
              </a:rPr>
              <a:t>WHERE</a:t>
            </a:r>
            <a:r>
              <a:rPr lang="en-US" sz="2200" dirty="0" smtClean="0">
                <a:solidFill>
                  <a:srgbClr val="00B050"/>
                </a:solidFill>
              </a:rPr>
              <a:t> z.id=123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00B050"/>
                </a:solidFill>
              </a:rPr>
              <a:t>  )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</a:rPr>
              <a:t>  </a:t>
            </a:r>
            <a:r>
              <a:rPr lang="en-US" sz="2200" b="1" dirty="0">
                <a:solidFill>
                  <a:srgbClr val="00B050"/>
                </a:solidFill>
              </a:rPr>
              <a:t>LOOP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</a:rPr>
              <a:t>    </a:t>
            </a:r>
            <a:r>
              <a:rPr lang="en-US" sz="2200" dirty="0" smtClean="0">
                <a:solidFill>
                  <a:srgbClr val="00B050"/>
                </a:solidFill>
              </a:rPr>
              <a:t>insert into Students (Name, </a:t>
            </a:r>
            <a:r>
              <a:rPr lang="en-US" sz="2200" dirty="0" err="1" smtClean="0">
                <a:solidFill>
                  <a:srgbClr val="00B050"/>
                </a:solidFill>
              </a:rPr>
              <a:t>SName</a:t>
            </a:r>
            <a:r>
              <a:rPr lang="en-US" sz="2200" dirty="0" smtClean="0">
                <a:solidFill>
                  <a:srgbClr val="00B05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00B050"/>
                </a:solidFill>
              </a:rPr>
              <a:t>    Values </a:t>
            </a:r>
            <a:r>
              <a:rPr lang="en-US" sz="2200" dirty="0">
                <a:solidFill>
                  <a:srgbClr val="00B050"/>
                </a:solidFill>
              </a:rPr>
              <a:t>(stud. </a:t>
            </a:r>
            <a:r>
              <a:rPr lang="en-US" sz="2200" dirty="0" err="1" smtClean="0">
                <a:solidFill>
                  <a:srgbClr val="00B050"/>
                </a:solidFill>
              </a:rPr>
              <a:t>first_name</a:t>
            </a:r>
            <a:r>
              <a:rPr lang="en-US" sz="2200" dirty="0" smtClean="0">
                <a:solidFill>
                  <a:srgbClr val="00B050"/>
                </a:solidFill>
              </a:rPr>
              <a:t>, </a:t>
            </a:r>
            <a:r>
              <a:rPr lang="en-US" sz="2200" dirty="0">
                <a:solidFill>
                  <a:srgbClr val="00B050"/>
                </a:solidFill>
              </a:rPr>
              <a:t>stud. </a:t>
            </a:r>
            <a:r>
              <a:rPr lang="en-US" sz="2200" dirty="0" err="1">
                <a:solidFill>
                  <a:srgbClr val="00B050"/>
                </a:solidFill>
              </a:rPr>
              <a:t>last_name</a:t>
            </a:r>
            <a:r>
              <a:rPr lang="en-US" sz="2200" dirty="0" smtClean="0">
                <a:solidFill>
                  <a:srgbClr val="00B050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00B050"/>
                </a:solidFill>
              </a:rPr>
              <a:t>  </a:t>
            </a:r>
            <a:r>
              <a:rPr lang="en-US" sz="2200" b="1" dirty="0" smtClean="0">
                <a:solidFill>
                  <a:srgbClr val="00B050"/>
                </a:solidFill>
              </a:rPr>
              <a:t>END LOOP</a:t>
            </a:r>
            <a:r>
              <a:rPr lang="en-US" sz="2200" dirty="0" smtClean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B050"/>
                </a:solidFill>
              </a:rPr>
              <a:t>END</a:t>
            </a:r>
            <a:r>
              <a:rPr lang="en-US" sz="2200" dirty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endParaRPr lang="ru-RU" sz="2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62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SET </a:t>
            </a:r>
            <a:r>
              <a:rPr lang="en-US" sz="2400" dirty="0">
                <a:solidFill>
                  <a:srgbClr val="00B050"/>
                </a:solidFill>
              </a:rPr>
              <a:t>SERVEROUTPUT ON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DECLARE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s </a:t>
            </a:r>
            <a:r>
              <a:rPr lang="en-US" sz="2400" dirty="0">
                <a:solidFill>
                  <a:srgbClr val="00B050"/>
                </a:solidFill>
              </a:rPr>
              <a:t>NUMBER := 0;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DBMS_OUTPUT.enable</a:t>
            </a:r>
            <a:r>
              <a:rPr lang="en-US" sz="2400" dirty="0">
                <a:solidFill>
                  <a:srgbClr val="00B050"/>
                </a:solidFill>
              </a:rPr>
              <a:t>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LOOP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IF(MOD(s</a:t>
            </a:r>
            <a:r>
              <a:rPr lang="en-US" sz="2400" dirty="0">
                <a:solidFill>
                  <a:srgbClr val="00B050"/>
                </a:solidFill>
              </a:rPr>
              <a:t>, 2) = </a:t>
            </a:r>
            <a:r>
              <a:rPr lang="en-US" sz="2400" dirty="0" smtClean="0">
                <a:solidFill>
                  <a:srgbClr val="00B050"/>
                </a:solidFill>
              </a:rPr>
              <a:t>1) </a:t>
            </a:r>
            <a:r>
              <a:rPr lang="en-US" sz="2400" dirty="0">
                <a:solidFill>
                  <a:srgbClr val="00B050"/>
                </a:solidFill>
              </a:rPr>
              <a:t>THEN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		GOTO Lebel1;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END </a:t>
            </a:r>
            <a:r>
              <a:rPr lang="en-US" sz="2400" dirty="0">
                <a:solidFill>
                  <a:srgbClr val="00B050"/>
                </a:solidFill>
              </a:rPr>
              <a:t>IF; </a:t>
            </a:r>
            <a:r>
              <a:rPr lang="en-US" sz="2400" dirty="0" smtClean="0">
                <a:solidFill>
                  <a:srgbClr val="00B050"/>
                </a:solidFill>
              </a:rPr>
              <a:t>								</a:t>
            </a:r>
            <a:r>
              <a:rPr lang="en-US" sz="2400" dirty="0" err="1" smtClean="0">
                <a:solidFill>
                  <a:srgbClr val="00B050"/>
                </a:solidFill>
              </a:rPr>
              <a:t>DBMS_OUTPUT.put_line</a:t>
            </a:r>
            <a:r>
              <a:rPr lang="en-US" sz="2400" dirty="0" smtClean="0">
                <a:solidFill>
                  <a:srgbClr val="00B050"/>
                </a:solidFill>
              </a:rPr>
              <a:t>(TO_CHAR(s)||' is even!');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>
                <a:solidFill>
                  <a:srgbClr val="00B050"/>
                </a:solidFill>
              </a:rPr>
              <a:t>	&lt;&lt; Lebel1 &gt;&gt;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		EXIT WHEN (s = 20);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		s </a:t>
            </a:r>
            <a:r>
              <a:rPr lang="en-US" sz="2400" dirty="0">
                <a:solidFill>
                  <a:srgbClr val="00B050"/>
                </a:solidFill>
              </a:rPr>
              <a:t>:= s + 1;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END </a:t>
            </a:r>
            <a:r>
              <a:rPr lang="en-US" sz="2400" dirty="0">
                <a:solidFill>
                  <a:srgbClr val="00B050"/>
                </a:solidFill>
              </a:rPr>
              <a:t>LOOP;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END</a:t>
            </a:r>
            <a:r>
              <a:rPr lang="en-US" sz="2400" dirty="0">
                <a:solidFill>
                  <a:srgbClr val="00B050"/>
                </a:solidFill>
              </a:rPr>
              <a:t>;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6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DECLARE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s </a:t>
            </a:r>
            <a:r>
              <a:rPr lang="en-US" sz="2400" dirty="0">
                <a:solidFill>
                  <a:srgbClr val="00B050"/>
                </a:solidFill>
              </a:rPr>
              <a:t>NUMBER := 0;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DBMS_OUTPUT.enable</a:t>
            </a:r>
            <a:r>
              <a:rPr lang="en-US" sz="2400" dirty="0">
                <a:solidFill>
                  <a:srgbClr val="00B050"/>
                </a:solidFill>
              </a:rPr>
              <a:t>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FOR </a:t>
            </a:r>
            <a:r>
              <a:rPr lang="en-US" sz="2400" dirty="0" err="1">
                <a:solidFill>
                  <a:srgbClr val="00B050"/>
                </a:solidFill>
              </a:rPr>
              <a:t>i</a:t>
            </a:r>
            <a:r>
              <a:rPr lang="en-US" sz="2400" dirty="0">
                <a:solidFill>
                  <a:srgbClr val="00B050"/>
                </a:solidFill>
              </a:rPr>
              <a:t> IN 1..20 LOOP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IF(MOD(</a:t>
            </a:r>
            <a:r>
              <a:rPr lang="en-US" sz="2400" dirty="0" err="1" smtClean="0">
                <a:solidFill>
                  <a:srgbClr val="00B050"/>
                </a:solidFill>
              </a:rPr>
              <a:t>i</a:t>
            </a:r>
            <a:r>
              <a:rPr lang="en-US" sz="2400" dirty="0">
                <a:solidFill>
                  <a:srgbClr val="00B050"/>
                </a:solidFill>
              </a:rPr>
              <a:t>, 2) = 1) THEN </a:t>
            </a:r>
            <a:r>
              <a:rPr lang="en-US" sz="2400" dirty="0" smtClean="0">
                <a:solidFill>
                  <a:srgbClr val="00B050"/>
                </a:solidFill>
              </a:rPr>
              <a:t>							</a:t>
            </a:r>
            <a:r>
              <a:rPr lang="en-US" sz="2200" dirty="0" err="1" smtClean="0">
                <a:solidFill>
                  <a:srgbClr val="00B050"/>
                </a:solidFill>
              </a:rPr>
              <a:t>DBMS_OUTPUT.put_line</a:t>
            </a:r>
            <a:r>
              <a:rPr lang="en-US" sz="2200" dirty="0" smtClean="0">
                <a:solidFill>
                  <a:srgbClr val="00B050"/>
                </a:solidFill>
              </a:rPr>
              <a:t>(TO_CHAR(</a:t>
            </a:r>
            <a:r>
              <a:rPr lang="en-US" sz="2200" dirty="0" err="1" smtClean="0">
                <a:solidFill>
                  <a:srgbClr val="00B050"/>
                </a:solidFill>
              </a:rPr>
              <a:t>i</a:t>
            </a:r>
            <a:r>
              <a:rPr lang="en-US" sz="2200" dirty="0" smtClean="0">
                <a:solidFill>
                  <a:srgbClr val="00B050"/>
                </a:solidFill>
              </a:rPr>
              <a:t>)||' is even!');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		s := </a:t>
            </a:r>
            <a:r>
              <a:rPr lang="en-US" sz="2400" dirty="0" err="1" smtClean="0">
                <a:solidFill>
                  <a:srgbClr val="00B050"/>
                </a:solidFill>
              </a:rPr>
              <a:t>i</a:t>
            </a:r>
            <a:r>
              <a:rPr lang="en-US" sz="2400" dirty="0" smtClean="0">
                <a:solidFill>
                  <a:srgbClr val="00B050"/>
                </a:solidFill>
              </a:rPr>
              <a:t>;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END </a:t>
            </a:r>
            <a:r>
              <a:rPr lang="en-US" sz="2400" dirty="0">
                <a:solidFill>
                  <a:srgbClr val="00B050"/>
                </a:solidFill>
              </a:rPr>
              <a:t>IF;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END </a:t>
            </a:r>
            <a:r>
              <a:rPr lang="en-US" sz="2400" dirty="0">
                <a:solidFill>
                  <a:srgbClr val="00B050"/>
                </a:solidFill>
              </a:rPr>
              <a:t>LOOP;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DBMS_OUTPUT.put_line</a:t>
            </a:r>
            <a:r>
              <a:rPr lang="en-US" sz="2000" dirty="0">
                <a:solidFill>
                  <a:srgbClr val="00B050"/>
                </a:solidFill>
              </a:rPr>
              <a:t>('last odd number was '||TO_CHAR(s));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END</a:t>
            </a:r>
            <a:r>
              <a:rPr lang="en-US" sz="2400" dirty="0">
                <a:solidFill>
                  <a:srgbClr val="00B050"/>
                </a:solidFill>
              </a:rPr>
              <a:t>;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79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pPr marL="0" indent="0"/>
            <a:r>
              <a:rPr lang="en-US" sz="3500" b="1" dirty="0" smtClean="0">
                <a:solidFill>
                  <a:srgbClr val="00B050"/>
                </a:solidFill>
              </a:rPr>
              <a:t>Example: </a:t>
            </a:r>
            <a:r>
              <a:rPr lang="en-US" sz="3500" dirty="0">
                <a:solidFill>
                  <a:srgbClr val="00B050"/>
                </a:solidFill>
              </a:rPr>
              <a:t>FOR rec IN </a:t>
            </a:r>
            <a:r>
              <a:rPr lang="en-US" sz="3500" dirty="0" smtClean="0">
                <a:solidFill>
                  <a:srgbClr val="00B050"/>
                </a:solidFill>
              </a:rPr>
              <a:t>(</a:t>
            </a:r>
            <a:r>
              <a:rPr lang="en-US" sz="3500" dirty="0">
                <a:solidFill>
                  <a:srgbClr val="00B050"/>
                </a:solidFill>
              </a:rPr>
              <a:t>SELECT * FROM </a:t>
            </a:r>
            <a:r>
              <a:rPr lang="en-US" sz="3500" dirty="0" err="1" smtClean="0">
                <a:solidFill>
                  <a:srgbClr val="00B050"/>
                </a:solidFill>
              </a:rPr>
              <a:t>tbl</a:t>
            </a:r>
            <a:r>
              <a:rPr lang="en-US" sz="3500" dirty="0" smtClean="0">
                <a:solidFill>
                  <a:srgbClr val="00B050"/>
                </a:solidFill>
              </a:rPr>
              <a:t>)</a:t>
            </a:r>
            <a:endParaRPr lang="ru-RU" sz="35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CREATE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OR REPLACE PROCEDURE </a:t>
            </a:r>
            <a:r>
              <a:rPr lang="en-US" sz="2000" dirty="0" err="1" smtClean="0">
                <a:solidFill>
                  <a:srgbClr val="00B050"/>
                </a:solidFill>
              </a:rPr>
              <a:t>looping_example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IS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NUMBER := 0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</a:rPr>
              <a:t>FOR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rec </a:t>
            </a:r>
            <a:r>
              <a:rPr lang="en-US" sz="2000" b="1" dirty="0">
                <a:solidFill>
                  <a:srgbClr val="00B050"/>
                </a:solidFill>
              </a:rPr>
              <a:t>IN 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	(</a:t>
            </a:r>
            <a:r>
              <a:rPr lang="en-US" sz="2000" dirty="0">
                <a:solidFill>
                  <a:srgbClr val="00B050"/>
                </a:solidFill>
              </a:rPr>
              <a:t>SELECT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			</a:t>
            </a:r>
            <a:r>
              <a:rPr lang="en-US" sz="2000" dirty="0" err="1" smtClean="0">
                <a:solidFill>
                  <a:srgbClr val="00B050"/>
                </a:solidFill>
              </a:rPr>
              <a:t>t.FIO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	FROM Table1 t )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</a:rPr>
              <a:t>LOOP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:= </a:t>
            </a:r>
            <a:r>
              <a:rPr lang="en-US" sz="2000" dirty="0" err="1">
                <a:solidFill>
                  <a:srgbClr val="00B050"/>
                </a:solidFill>
              </a:rPr>
              <a:t>i</a:t>
            </a:r>
            <a:r>
              <a:rPr lang="en-US" sz="2000" dirty="0">
                <a:solidFill>
                  <a:srgbClr val="00B050"/>
                </a:solidFill>
              </a:rPr>
              <a:t> + 1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DBMS_OUTPUT.put_line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('Record ' || </a:t>
            </a:r>
            <a:r>
              <a:rPr lang="en-US" sz="2000" dirty="0" err="1">
                <a:solidFill>
                  <a:srgbClr val="00B050"/>
                </a:solidFill>
              </a:rPr>
              <a:t>i</a:t>
            </a:r>
            <a:r>
              <a:rPr lang="en-US" sz="2000" dirty="0">
                <a:solidFill>
                  <a:srgbClr val="00B050"/>
                </a:solidFill>
              </a:rPr>
              <a:t> || ' is </a:t>
            </a:r>
            <a:r>
              <a:rPr lang="en-US" sz="2000" dirty="0" err="1">
                <a:solidFill>
                  <a:srgbClr val="00B050"/>
                </a:solidFill>
              </a:rPr>
              <a:t>emp</a:t>
            </a:r>
            <a:r>
              <a:rPr lang="en-US" sz="2000" dirty="0">
                <a:solidFill>
                  <a:srgbClr val="00B050"/>
                </a:solidFill>
              </a:rPr>
              <a:t> ' || </a:t>
            </a:r>
            <a:r>
              <a:rPr lang="en-US" sz="2000" b="1" dirty="0" err="1" smtClean="0">
                <a:solidFill>
                  <a:srgbClr val="00B050"/>
                </a:solidFill>
              </a:rPr>
              <a:t>rec.FIO</a:t>
            </a:r>
            <a:r>
              <a:rPr lang="en-US" sz="2000" dirty="0" smtClean="0">
                <a:solidFill>
                  <a:srgbClr val="00B050"/>
                </a:solidFill>
              </a:rPr>
              <a:t>);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</a:rPr>
              <a:t>END </a:t>
            </a:r>
            <a:r>
              <a:rPr lang="en-US" sz="2000" b="1" dirty="0">
                <a:solidFill>
                  <a:srgbClr val="00B050"/>
                </a:solidFill>
              </a:rPr>
              <a:t>LOOP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</a:rPr>
              <a:t>DBMS_OUTPUT.put_line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('Procedure Looping Example is done');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END</a:t>
            </a:r>
            <a:r>
              <a:rPr lang="en-US" sz="2000" dirty="0">
                <a:solidFill>
                  <a:srgbClr val="00B050"/>
                </a:solidFill>
              </a:rPr>
              <a:t>;</a:t>
            </a:r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689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875</Words>
  <Application>Microsoft Office PowerPoint</Application>
  <PresentationFormat>Экран (4:3)</PresentationFormat>
  <Paragraphs>153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Courier New</vt:lpstr>
      <vt:lpstr>Тема Office</vt:lpstr>
      <vt:lpstr>Loop, FileGeneration methods and DIRECTORIES via ORACLE</vt:lpstr>
      <vt:lpstr> LOOP EXIT WHEN</vt:lpstr>
      <vt:lpstr>Презентация PowerPoint</vt:lpstr>
      <vt:lpstr>Презентация PowerPoint</vt:lpstr>
      <vt:lpstr>FOR i IN 1..100 LOOP</vt:lpstr>
      <vt:lpstr>FOR variable IN SELECT statments</vt:lpstr>
      <vt:lpstr>Презентация PowerPoint</vt:lpstr>
      <vt:lpstr>Презентация PowerPoint</vt:lpstr>
      <vt:lpstr>Example: FOR rec IN (SELECT * FROM tbl)</vt:lpstr>
      <vt:lpstr>Simple UTL_FILE Script to create &amp; write in a file</vt:lpstr>
      <vt:lpstr>Презентация PowerPoint</vt:lpstr>
      <vt:lpstr>Создание объекта Directory: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Loop, FileGeneration methods and sent Message via ORACLE</dc:title>
  <dc:creator>Home</dc:creator>
  <cp:lastModifiedBy>Акылаев Жасулан</cp:lastModifiedBy>
  <cp:revision>41</cp:revision>
  <dcterms:created xsi:type="dcterms:W3CDTF">2017-09-02T00:21:58Z</dcterms:created>
  <dcterms:modified xsi:type="dcterms:W3CDTF">2020-09-24T03:22:56Z</dcterms:modified>
</cp:coreProperties>
</file>